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91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92" r:id="rId13"/>
    <p:sldId id="279" r:id="rId14"/>
    <p:sldId id="280" r:id="rId15"/>
    <p:sldId id="281" r:id="rId16"/>
    <p:sldId id="293" r:id="rId17"/>
    <p:sldId id="296" r:id="rId18"/>
    <p:sldId id="282" r:id="rId19"/>
    <p:sldId id="294" r:id="rId20"/>
    <p:sldId id="295" r:id="rId21"/>
    <p:sldId id="283" r:id="rId22"/>
    <p:sldId id="297" r:id="rId23"/>
    <p:sldId id="298" r:id="rId24"/>
    <p:sldId id="299" r:id="rId25"/>
    <p:sldId id="284" r:id="rId26"/>
    <p:sldId id="300" r:id="rId27"/>
    <p:sldId id="301" r:id="rId28"/>
    <p:sldId id="302" r:id="rId29"/>
    <p:sldId id="303" r:id="rId30"/>
    <p:sldId id="304" r:id="rId31"/>
    <p:sldId id="305" r:id="rId32"/>
    <p:sldId id="285" r:id="rId33"/>
    <p:sldId id="286" r:id="rId34"/>
    <p:sldId id="287" r:id="rId35"/>
    <p:sldId id="288" r:id="rId36"/>
    <p:sldId id="289" r:id="rId37"/>
    <p:sldId id="290" r:id="rId38"/>
    <p:sldId id="306" r:id="rId3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</p:spPr>
        <p:txBody>
          <a:bodyPr anchor="ctr"/>
          <a:lstStyle>
            <a:lvl1pPr>
              <a:defRPr sz="8800" spc="-79">
                <a:solidFill>
                  <a:srgbClr val="002060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</p:spPr>
        <p:txBody>
          <a:bodyPr/>
          <a:lstStyle>
            <a:lvl1pPr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0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3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8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27632" y="1572766"/>
            <a:ext cx="3291841" cy="639764"/>
          </a:xfrm>
          <a:prstGeom prst="rect">
            <a:avLst/>
          </a:prstGeom>
        </p:spPr>
        <p:txBody>
          <a:bodyPr anchor="b"/>
          <a:lstStyle>
            <a:lvl1pPr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93208" y="1572766"/>
            <a:ext cx="3291842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8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8" y="1600200"/>
            <a:ext cx="3008317" cy="4480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5" name="Picture Placeholder 2"/>
          <p:cNvSpPr>
            <a:spLocks noGrp="1"/>
          </p:cNvSpPr>
          <p:nvPr>
            <p:ph type="pic" idx="13"/>
          </p:nvPr>
        </p:nvSpPr>
        <p:spPr>
          <a:xfrm>
            <a:off x="-3" y="0"/>
            <a:ext cx="9000879" cy="4846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128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9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45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4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5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o del título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59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" name="3 Imagen" descr="3 Image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4 Imagen" descr="4 Imagen"/>
          <p:cNvPicPr>
            <a:picLocks noChangeAspect="1"/>
          </p:cNvPicPr>
          <p:nvPr/>
        </p:nvPicPr>
        <p:blipFill>
          <a:blip r:embed="rId10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5 Imagen" descr="5 Imagen"/>
          <p:cNvPicPr>
            <a:picLocks noChangeAspect="1"/>
          </p:cNvPicPr>
          <p:nvPr/>
        </p:nvPicPr>
        <p:blipFill>
          <a:blip r:embed="rId10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8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8663653" y="6285802"/>
            <a:ext cx="443169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2400" b="1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ítulo 1"/>
          <p:cNvSpPr txBox="1">
            <a:spLocks noGrp="1"/>
          </p:cNvSpPr>
          <p:nvPr>
            <p:ph type="ctrTitle"/>
          </p:nvPr>
        </p:nvSpPr>
        <p:spPr>
          <a:xfrm>
            <a:off x="468223" y="684072"/>
            <a:ext cx="7772400" cy="45719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3400" spc="-1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Psicología de la Personalidad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Clase Práctica N°2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0070C0"/>
                </a:solidFill>
                <a:latin typeface="Arial" charset="0"/>
                <a:ea typeface="MS PGothic" pitchFamily="34" charset="-128"/>
                <a:cs typeface="Arial" charset="0"/>
              </a:rPr>
              <a:t>MIPS – NEO- PI-R</a:t>
            </a:r>
            <a:endParaRPr lang="en-US" altLang="es-MX" sz="3600" dirty="0">
              <a:solidFill>
                <a:srgbClr val="0070C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198" name="Subtítulo 2"/>
          <p:cNvSpPr txBox="1">
            <a:spLocks noGrp="1"/>
          </p:cNvSpPr>
          <p:nvPr>
            <p:ph type="subTitle" sz="half" idx="1"/>
          </p:nvPr>
        </p:nvSpPr>
        <p:spPr>
          <a:xfrm>
            <a:off x="-1" y="4916537"/>
            <a:ext cx="8974668" cy="152105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Lic. </a:t>
            </a:r>
            <a:r>
              <a:rPr lang="es-AR" dirty="0">
                <a:solidFill>
                  <a:srgbClr val="002060"/>
                </a:solidFill>
              </a:rPr>
              <a:t>Matias Sanchez Sanda</a:t>
            </a:r>
            <a:endParaRPr dirty="0">
              <a:solidFill>
                <a:srgbClr val="002060"/>
              </a:solidFill>
            </a:endParaRPr>
          </a:p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lang="es-AR" dirty="0">
                <a:solidFill>
                  <a:srgbClr val="002060"/>
                </a:solidFill>
              </a:rPr>
              <a:t>matiasgsanchezsanda@gmail.com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232132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4989F-6BEC-42C1-AF59-802BFB985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22037" r="38854" b="18518"/>
          <a:stretch/>
        </p:blipFill>
        <p:spPr>
          <a:xfrm>
            <a:off x="638953" y="1151423"/>
            <a:ext cx="7866091" cy="52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22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-543886" y="315510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sz="2300" dirty="0">
                <a:solidFill>
                  <a:srgbClr val="C00000"/>
                </a:solidFill>
              </a:rPr>
              <a:t>Teoría </a:t>
            </a:r>
            <a:r>
              <a:rPr lang="es-AR" sz="2300" dirty="0" err="1">
                <a:solidFill>
                  <a:srgbClr val="C00000"/>
                </a:solidFill>
              </a:rPr>
              <a:t>Pentafactorial</a:t>
            </a:r>
            <a:r>
              <a:rPr lang="es-AR" sz="2300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161925" y="923925"/>
            <a:ext cx="8982075" cy="59340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Diferencias individuales pueden organizarse en 5 dimensiones amplias y bipolares.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Continuum con 2 polos opuestos.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5 Grandes factores detectados a partir de los análisis factoriales. Los términos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utilizados en el lenguaje cotidiano para referirse a las personas a partir de distintos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términos. Análisis factoriales agrupando aquellos términos que se vinculan entre sí,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llegando así a la extracción de estos 5 grandes factores.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Teoría basada en los rasgos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Evidencia científica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Universalidad de los 5 Grandes?: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Extraversión, Amabilidad, Responsabilidad (más recurrentes </a:t>
            </a:r>
            <a:r>
              <a:rPr lang="es-AR" sz="1700" dirty="0" err="1"/>
              <a:t>translinguísticamente</a:t>
            </a:r>
            <a:r>
              <a:rPr lang="es-AR" sz="1700" dirty="0"/>
              <a:t>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Neuroticismo, Apertura a la experiencia (menor consistencia transcultural. No tienen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el mismo nivel de contundencia a la hora de discriminar diferencias individuales 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distintas culturas)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2418070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6" y="953243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19135" y="2013742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NEO PI-R, </a:t>
            </a:r>
            <a:r>
              <a:rPr lang="es-AR" sz="1900" dirty="0" err="1"/>
              <a:t>Revised</a:t>
            </a:r>
            <a:r>
              <a:rPr lang="es-AR" sz="1900" dirty="0"/>
              <a:t> Neo </a:t>
            </a:r>
            <a:r>
              <a:rPr lang="es-AR" sz="1900" dirty="0" err="1"/>
              <a:t>Personality</a:t>
            </a:r>
            <a:r>
              <a:rPr lang="es-AR" sz="1900" dirty="0"/>
              <a:t> </a:t>
            </a:r>
            <a:r>
              <a:rPr lang="es-AR" sz="1900" dirty="0" err="1"/>
              <a:t>Inventory</a:t>
            </a:r>
            <a:r>
              <a:rPr lang="es-AR" sz="1900" dirty="0"/>
              <a:t> (2008)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Autores: Paul T. Costa (Jr.) &amp; Robert R. </a:t>
            </a:r>
            <a:r>
              <a:rPr lang="es-AR" sz="1900" dirty="0" err="1"/>
              <a:t>McCrae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los Cinco Grandes factores de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Soporte: papel y lápiz.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Ha sido traducido y adaptado a más de 50 culturas y es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actualmente uno de los instrumentos más utilizados en la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evaluación de la personalidad.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85378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31032" y="1707150"/>
            <a:ext cx="7881935" cy="48413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 dos versiones: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el </a:t>
            </a:r>
            <a:r>
              <a:rPr lang="es-AR" sz="1900" dirty="0" err="1"/>
              <a:t>auto-reporte</a:t>
            </a:r>
            <a:r>
              <a:rPr lang="es-AR" sz="1900" dirty="0"/>
              <a:t> Forma S (ítems en primera persona en donde el sujeto se  autoevalúa);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la Forma R (son los mismos ítems, pero en tercera persona y permite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que un sujeto, denominado “otro observador”, puntúe a otro sujeto)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Sobre este instrumento existe abundante investigación que muestra unas buenas o excelentes cualidades psicométricas, que se han mantenido en la adaptación española gracias a la rigurosa adaptación realizada.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145254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219076" y="1733550"/>
            <a:ext cx="8293892" cy="48149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Este instrumento evalúa los principales factores de personalidad: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/>
              <a:t>Neuroticismo, Extraversión, Apertura, Amabilidad y Responsabilidad.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b="1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Cada factor se compone de seis escalas o facetas, medidas por ocho ítems cada una, lo que hace un total de 240 preguntas a responder en una escala Likert de cinco opciones (en función del grado de adherencia).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Existe una versión breve, compuesta por los sesenta primeros ítems de </a:t>
            </a:r>
            <a:r>
              <a:rPr lang="es-AR" sz="1900" dirty="0" err="1"/>
              <a:t>laprueba</a:t>
            </a:r>
            <a:r>
              <a:rPr lang="es-AR" sz="1900" dirty="0"/>
              <a:t> (doce por factor), que constituye el NEO Five-Factor </a:t>
            </a:r>
            <a:r>
              <a:rPr lang="es-AR" sz="1900" dirty="0" err="1"/>
              <a:t>Inventory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(NEO-FFI), Inventario NEO reducido de Cinco Factores.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2731117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285112-6108-4C55-BFB9-A2BDCA60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149" r="37812" b="13148"/>
          <a:stretch/>
        </p:blipFill>
        <p:spPr>
          <a:xfrm>
            <a:off x="446714" y="1209675"/>
            <a:ext cx="7467601" cy="45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01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C6EAAC-183D-408F-8D02-7146E4C5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41397" r="28958" b="8704"/>
          <a:stretch/>
        </p:blipFill>
        <p:spPr>
          <a:xfrm>
            <a:off x="636676" y="1062037"/>
            <a:ext cx="7870648" cy="47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58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76CB0A-AA90-43AB-A8A6-A35904C32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38518" r="29792" b="22037"/>
          <a:stretch/>
        </p:blipFill>
        <p:spPr>
          <a:xfrm>
            <a:off x="683160" y="1533524"/>
            <a:ext cx="7946490" cy="38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17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0833F-4666-436B-AFED-668173488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417" b="14074"/>
          <a:stretch/>
        </p:blipFill>
        <p:spPr>
          <a:xfrm>
            <a:off x="514167" y="1126105"/>
            <a:ext cx="8115666" cy="4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40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924954-D3DC-4551-8279-82CB059B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6" t="41111" r="27188" b="10371"/>
          <a:stretch/>
        </p:blipFill>
        <p:spPr>
          <a:xfrm>
            <a:off x="491518" y="1104900"/>
            <a:ext cx="81609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2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Agenda de la clase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Clase sincrónica (8-11hs)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MIPS, Test de Personalidad.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NEO-PI-R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Cierre de clase, dudas o consultas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---------------------------------------------------------------------------------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Clase asincrónica (11-12hs)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D645EC-0E12-4C62-BA6E-64722A79E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8" t="36667" r="26562" b="29074"/>
          <a:stretch/>
        </p:blipFill>
        <p:spPr>
          <a:xfrm>
            <a:off x="185763" y="1676400"/>
            <a:ext cx="87724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15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431C40-F2C1-4E5A-85EE-711CC08EA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30185" r="31042" b="16296"/>
          <a:stretch/>
        </p:blipFill>
        <p:spPr>
          <a:xfrm>
            <a:off x="271462" y="1434047"/>
            <a:ext cx="8601075" cy="3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37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561A5B-945E-4D34-8DFB-EEE3FAB1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39445" r="27084" b="12777"/>
          <a:stretch/>
        </p:blipFill>
        <p:spPr>
          <a:xfrm>
            <a:off x="223066" y="1166812"/>
            <a:ext cx="8101784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207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BDF33A-985B-42F8-B4B7-CDD92B95B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7963" r="26875" b="22037"/>
          <a:stretch/>
        </p:blipFill>
        <p:spPr>
          <a:xfrm>
            <a:off x="497419" y="1047750"/>
            <a:ext cx="8149161" cy="47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14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74A15D-256E-44B6-804F-10A4A5268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46852" r="48750" b="25370"/>
          <a:stretch/>
        </p:blipFill>
        <p:spPr>
          <a:xfrm>
            <a:off x="1787654" y="1771650"/>
            <a:ext cx="556869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19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ECC971-BB41-4EFB-BA34-3FD93933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26866" r="35903" b="16045"/>
          <a:stretch/>
        </p:blipFill>
        <p:spPr>
          <a:xfrm>
            <a:off x="532151" y="1184550"/>
            <a:ext cx="8079697" cy="44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89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8EF69-00A2-49ED-985E-3FCFA5926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38889" r="27500" b="12408"/>
          <a:stretch/>
        </p:blipFill>
        <p:spPr>
          <a:xfrm>
            <a:off x="573673" y="1143000"/>
            <a:ext cx="79966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00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AA6F80-AFDF-4ECE-8B9E-301996EA4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40000" r="27083" b="17222"/>
          <a:stretch/>
        </p:blipFill>
        <p:spPr>
          <a:xfrm>
            <a:off x="256761" y="1247775"/>
            <a:ext cx="863047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87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5CA10D-E16D-4359-A5C2-12522B916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42222" r="27083" b="16297"/>
          <a:stretch/>
        </p:blipFill>
        <p:spPr>
          <a:xfrm>
            <a:off x="218905" y="1290637"/>
            <a:ext cx="870619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894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649A1F-9E57-484A-978B-97A87B051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42408" r="27292" b="14074"/>
          <a:stretch/>
        </p:blipFill>
        <p:spPr>
          <a:xfrm>
            <a:off x="139917" y="1438275"/>
            <a:ext cx="868862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42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991027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BIOSOCIAL DE MILLON | ESTILOS DE PERSONALIDAD</a:t>
            </a: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85799" y="2013742"/>
            <a:ext cx="8239198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Teoría basada en los rasgos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 como un sistema de variables interrelacionadas, constantes y en gran medida no </a:t>
            </a:r>
            <a:r>
              <a:rPr lang="es-AR" sz="1900" dirty="0" err="1"/>
              <a:t>concientes</a:t>
            </a:r>
            <a:r>
              <a:rPr lang="es-AR" sz="1900" dirty="0"/>
              <a:t>/automáticas. Estas variables que definen a las personas serían </a:t>
            </a:r>
            <a:r>
              <a:rPr lang="es-AR" sz="1900" i="1" dirty="0"/>
              <a:t>patrones</a:t>
            </a:r>
            <a:r>
              <a:rPr lang="es-AR" sz="1900" dirty="0"/>
              <a:t> de conductas. Estos patrones se constituyen en formas diferenciadas entre unos y otros, en formas peculiares de actuación, es decir, en estilos de </a:t>
            </a:r>
            <a:r>
              <a:rPr lang="es-AR" sz="1900" i="1" dirty="0"/>
              <a:t>personalidad</a:t>
            </a:r>
            <a:r>
              <a:rPr lang="es-AR" sz="1900" dirty="0"/>
              <a:t>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647686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D89AA8-509D-4EF1-B7FF-5C55AB4D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4" t="44259" r="50000" b="25000"/>
          <a:stretch/>
        </p:blipFill>
        <p:spPr>
          <a:xfrm>
            <a:off x="1752600" y="1895474"/>
            <a:ext cx="5162550" cy="35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24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9A689A-5E88-459E-9C1E-C5A9E63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2" t="34074" r="31979" b="16111"/>
          <a:stretch/>
        </p:blipFill>
        <p:spPr>
          <a:xfrm>
            <a:off x="657225" y="898691"/>
            <a:ext cx="7477125" cy="54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6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5A505D-67A8-4A4B-9B8C-3477EE8F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104" b="18888"/>
          <a:stretch/>
        </p:blipFill>
        <p:spPr>
          <a:xfrm>
            <a:off x="437834" y="1290637"/>
            <a:ext cx="8268332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13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77AB66-17BF-4CBE-BF25-D978CDFB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" t="36852" r="32396" b="23148"/>
          <a:stretch/>
        </p:blipFill>
        <p:spPr>
          <a:xfrm>
            <a:off x="582083" y="1943099"/>
            <a:ext cx="7979834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76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1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235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216312-FDF7-467A-96E0-2B31762D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37223" r="33125" b="22962"/>
          <a:stretch/>
        </p:blipFill>
        <p:spPr>
          <a:xfrm>
            <a:off x="322792" y="1851142"/>
            <a:ext cx="8498415" cy="31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95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62E87E-0BBE-45BD-BAD0-2BC7F184D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408" r="31146" b="19815"/>
          <a:stretch/>
        </p:blipFill>
        <p:spPr>
          <a:xfrm>
            <a:off x="406399" y="1866900"/>
            <a:ext cx="83312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122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5" name="Picture 2" descr="Muñeco pensativo png » PNG Image">
            <a:extLst>
              <a:ext uri="{FF2B5EF4-FFF2-40B4-BE49-F238E27FC236}">
                <a16:creationId xmlns:a16="http://schemas.microsoft.com/office/drawing/2014/main" id="{ABBFEA94-4D09-4DD0-9324-00CDC39A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91" y="2178965"/>
            <a:ext cx="2500069" cy="25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920B6C3-6809-4B5E-A081-2B1DB3DE63B2}"/>
              </a:ext>
            </a:extLst>
          </p:cNvPr>
          <p:cNvSpPr txBox="1"/>
          <p:nvPr/>
        </p:nvSpPr>
        <p:spPr>
          <a:xfrm>
            <a:off x="466725" y="1781175"/>
            <a:ext cx="1990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¿Dudas?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80B713-8CF9-4A3A-9872-61BF6A07E9EF}"/>
              </a:ext>
            </a:extLst>
          </p:cNvPr>
          <p:cNvSpPr txBox="1"/>
          <p:nvPr/>
        </p:nvSpPr>
        <p:spPr>
          <a:xfrm>
            <a:off x="6524625" y="2457450"/>
            <a:ext cx="17145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¿Preguntas?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EEDB59-FB25-4C84-BFDA-7AF2A7D25B8E}"/>
              </a:ext>
            </a:extLst>
          </p:cNvPr>
          <p:cNvSpPr txBox="1"/>
          <p:nvPr/>
        </p:nvSpPr>
        <p:spPr>
          <a:xfrm>
            <a:off x="962025" y="4679034"/>
            <a:ext cx="17343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¿Consultas?</a:t>
            </a:r>
          </a:p>
        </p:txBody>
      </p:sp>
    </p:spTree>
    <p:extLst>
      <p:ext uri="{BB962C8B-B14F-4D97-AF65-F5344CB8AC3E}">
        <p14:creationId xmlns:p14="http://schemas.microsoft.com/office/powerpoint/2010/main" val="39946055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84446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Inventario </a:t>
            </a:r>
            <a:r>
              <a:rPr lang="es-AR" sz="1900" dirty="0" err="1"/>
              <a:t>Millon</a:t>
            </a:r>
            <a:r>
              <a:rPr lang="es-AR" sz="1900" dirty="0"/>
              <a:t> de Estilos de la Personalidad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Autor: </a:t>
            </a:r>
            <a:r>
              <a:rPr lang="es-AR" sz="1900" dirty="0" err="1"/>
              <a:t>Millon</a:t>
            </a:r>
            <a:r>
              <a:rPr lang="es-AR" sz="1900" dirty="0"/>
              <a:t> Theodore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personalidad de </a:t>
            </a:r>
            <a:r>
              <a:rPr lang="es-AR" sz="1900" dirty="0" err="1"/>
              <a:t>Millon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Comprende 180 ítems (respuesta verdadero – falso)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Objetivo: medir la personalidad de adultos de entre 18 y 65      años o más.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Requiere nivel de educación correspondiente al primer año de escuela secundaria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Tiempo estimado: 30’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347414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74921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AR" sz="1900" dirty="0">
                <a:solidFill>
                  <a:srgbClr val="002060"/>
                </a:solidFill>
              </a:rPr>
              <a:t>●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 24 ESCALAS agrupadas en 12 PARES distribuidos en 3 ÁREAS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METAS MOTIVACIONALES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MODOS COGNITIVOS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CONDUCTAS INTERPERSONALES</a:t>
            </a:r>
          </a:p>
          <a:p>
            <a:pPr algn="l"/>
            <a:endParaRPr lang="es-AR" sz="1800" b="0" i="0" u="none" strike="noStrike" baseline="0" dirty="0">
              <a:solidFill>
                <a:srgbClr val="002060"/>
              </a:solidFill>
              <a:latin typeface="ArialMT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ArialMT"/>
              </a:rPr>
              <a:t>●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3 INDICADORES DE VALIDEZ: IMPRESIÓN POSITIVA, IMPRESIÓN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NEGATIVA Y CONSISTENCIA. </a:t>
            </a:r>
          </a:p>
          <a:p>
            <a:pPr algn="l"/>
            <a:endParaRPr lang="es-AR" sz="1800" dirty="0">
              <a:solidFill>
                <a:srgbClr val="002060"/>
              </a:solidFill>
              <a:latin typeface="Faustina-Regular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Permiten al evaluador advertir la tendencia del evaluado a distorsionar las respuestas a fin de dar una imagen positiva o negativa de sí mismo.</a:t>
            </a:r>
            <a:endParaRPr lang="es-AR" sz="1900" dirty="0">
              <a:solidFill>
                <a:srgbClr val="00206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</p:spTree>
    <p:extLst>
      <p:ext uri="{BB962C8B-B14F-4D97-AF65-F5344CB8AC3E}">
        <p14:creationId xmlns:p14="http://schemas.microsoft.com/office/powerpoint/2010/main" val="498976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Escalas del 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5F02F4-A4B2-4BFC-8507-492262FA4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7" t="31668" r="38334" b="17222"/>
          <a:stretch/>
        </p:blipFill>
        <p:spPr>
          <a:xfrm>
            <a:off x="975344" y="1724024"/>
            <a:ext cx="7193308" cy="4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09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C48FC6-E82A-4D0F-9D09-2350F29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30371" r="32708" b="18889"/>
          <a:stretch/>
        </p:blipFill>
        <p:spPr>
          <a:xfrm>
            <a:off x="421420" y="1644758"/>
            <a:ext cx="8301160" cy="38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65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9EE231-77E6-41D5-AF69-2EE936B1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" t="23704" r="35521" b="17962"/>
          <a:stretch/>
        </p:blipFill>
        <p:spPr>
          <a:xfrm>
            <a:off x="843754" y="1644758"/>
            <a:ext cx="7456488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327429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matiasgsanchezsanda@gmail.com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235B8-F768-4021-AFF0-DE9C6DC7B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333" r="36377" b="26111"/>
          <a:stretch/>
        </p:blipFill>
        <p:spPr>
          <a:xfrm>
            <a:off x="377778" y="1644758"/>
            <a:ext cx="8080421" cy="37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09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avaloro">
  <a:themeElements>
    <a:clrScheme name="Favaloro">
      <a:dk1>
        <a:srgbClr val="00206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valoro">
  <a:themeElements>
    <a:clrScheme name="Favalor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889</Words>
  <Application>Microsoft Office PowerPoint</Application>
  <PresentationFormat>Presentación en pantalla (4:3)</PresentationFormat>
  <Paragraphs>116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7" baseType="lpstr">
      <vt:lpstr>Arial</vt:lpstr>
      <vt:lpstr>ArialMT</vt:lpstr>
      <vt:lpstr>ATRotisSansSerif-Bold</vt:lpstr>
      <vt:lpstr>Calibri</vt:lpstr>
      <vt:lpstr>Faustina-Regular</vt:lpstr>
      <vt:lpstr>Helvetica</vt:lpstr>
      <vt:lpstr>TimesNewRomanPSMT</vt:lpstr>
      <vt:lpstr>Wingdings</vt:lpstr>
      <vt:lpstr>Favaloro</vt:lpstr>
      <vt:lpstr>Psicología de la Personalidad Clase Práctica N°2 MIPS – NEO- PI-R</vt:lpstr>
      <vt:lpstr>Agenda de la clase </vt:lpstr>
      <vt:lpstr>TEORÍA BIOSOCIAL DE MILLON | ESTILOS DE PERSONALIDAD</vt:lpstr>
      <vt:lpstr>MIPS</vt:lpstr>
      <vt:lpstr>MIPS</vt:lpstr>
      <vt:lpstr>Escalas del MIPS</vt:lpstr>
      <vt:lpstr>Definiciones</vt:lpstr>
      <vt:lpstr>Definiciones</vt:lpstr>
      <vt:lpstr>Definiciones</vt:lpstr>
      <vt:lpstr>Definiciones</vt:lpstr>
      <vt:lpstr>Teoría Pentafactorial | Modelo de los Cinco Grandes </vt:lpstr>
      <vt:lpstr>Teoría Pentafactorial | Modelo de los Cinco Grandes NEO - PI-R</vt:lpstr>
      <vt:lpstr>Teoría Pentafactorial | Modelo de los Cinco Grandes NEO - PI-R</vt:lpstr>
      <vt:lpstr>Teoría Pentafactorial | Modelo de los Cinco Grandes NEO - PI-R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y estrategias cognitivo-comportamentales eficaces en trastornos de ansiedad</dc:title>
  <dc:creator>Juan Manuel Sanchez</dc:creator>
  <cp:lastModifiedBy>Juan Manuel Sanchez</cp:lastModifiedBy>
  <cp:revision>9</cp:revision>
  <dcterms:modified xsi:type="dcterms:W3CDTF">2022-04-01T04:23:55Z</dcterms:modified>
</cp:coreProperties>
</file>